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B3225E-54BB-CE16-D9EA-A600BB1B99C6}" v="34" dt="2025-03-21T18:49:33.9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59"/>
    <p:restoredTop sz="94344"/>
  </p:normalViewPr>
  <p:slideViewPr>
    <p:cSldViewPr snapToGrid="0">
      <p:cViewPr>
        <p:scale>
          <a:sx n="112" d="100"/>
          <a:sy n="112" d="100"/>
        </p:scale>
        <p:origin x="1128" y="-1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helman, Jillian" userId="S::jleshelman@auburnschools.org::f04e75c5-94ec-4034-9e40-35074f8d9a97" providerId="AD" clId="Web-{55B3225E-54BB-CE16-D9EA-A600BB1B99C6}"/>
    <pc:docChg chg="modSld">
      <pc:chgData name="Eshelman, Jillian" userId="S::jleshelman@auburnschools.org::f04e75c5-94ec-4034-9e40-35074f8d9a97" providerId="AD" clId="Web-{55B3225E-54BB-CE16-D9EA-A600BB1B99C6}" dt="2025-03-21T18:49:33.992" v="33" actId="20577"/>
      <pc:docMkLst>
        <pc:docMk/>
      </pc:docMkLst>
      <pc:sldChg chg="modSp">
        <pc:chgData name="Eshelman, Jillian" userId="S::jleshelman@auburnschools.org::f04e75c5-94ec-4034-9e40-35074f8d9a97" providerId="AD" clId="Web-{55B3225E-54BB-CE16-D9EA-A600BB1B99C6}" dt="2025-03-21T18:49:33.992" v="33" actId="20577"/>
        <pc:sldMkLst>
          <pc:docMk/>
          <pc:sldMk cId="923872991" sldId="258"/>
        </pc:sldMkLst>
        <pc:spChg chg="mod">
          <ac:chgData name="Eshelman, Jillian" userId="S::jleshelman@auburnschools.org::f04e75c5-94ec-4034-9e40-35074f8d9a97" providerId="AD" clId="Web-{55B3225E-54BB-CE16-D9EA-A600BB1B99C6}" dt="2025-03-21T18:49:33.992" v="33" actId="20577"/>
          <ac:spMkLst>
            <pc:docMk/>
            <pc:sldMk cId="923872991" sldId="258"/>
            <ac:spMk id="11" creationId="{F13C7331-D94C-4145-B7B0-AC287509848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18A6D-5AA0-DE40-8B82-6D0C122CA0DA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F54CD-980B-D543-961E-B63952817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10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D5BFDF-9D1E-4CFD-AC1D-A017AF3AA7A1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75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8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3520"/>
            </a:lvl1pPr>
            <a:lvl2pPr marL="670575" indent="0" algn="ctr">
              <a:buNone/>
              <a:defRPr sz="2933"/>
            </a:lvl2pPr>
            <a:lvl3pPr marL="1341150" indent="0" algn="ctr">
              <a:buNone/>
              <a:defRPr sz="2640"/>
            </a:lvl3pPr>
            <a:lvl4pPr marL="2011726" indent="0" algn="ctr">
              <a:buNone/>
              <a:defRPr sz="2347"/>
            </a:lvl4pPr>
            <a:lvl5pPr marL="2682301" indent="0" algn="ctr">
              <a:buNone/>
              <a:defRPr sz="2347"/>
            </a:lvl5pPr>
            <a:lvl6pPr marL="3352876" indent="0" algn="ctr">
              <a:buNone/>
              <a:defRPr sz="2347"/>
            </a:lvl6pPr>
            <a:lvl7pPr marL="4023451" indent="0" algn="ctr">
              <a:buNone/>
              <a:defRPr sz="2347"/>
            </a:lvl7pPr>
            <a:lvl8pPr marL="4694027" indent="0" algn="ctr">
              <a:buNone/>
              <a:defRPr sz="2347"/>
            </a:lvl8pPr>
            <a:lvl9pPr marL="5364602" indent="0" algn="ctr">
              <a:buNone/>
              <a:defRPr sz="234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3520">
                <a:solidFill>
                  <a:schemeClr val="tx1">
                    <a:tint val="82000"/>
                  </a:schemeClr>
                </a:solidFill>
              </a:defRPr>
            </a:lvl1pPr>
            <a:lvl2pPr marL="670575" indent="0">
              <a:buNone/>
              <a:defRPr sz="2933">
                <a:solidFill>
                  <a:schemeClr val="tx1">
                    <a:tint val="82000"/>
                  </a:schemeClr>
                </a:solidFill>
              </a:defRPr>
            </a:lvl2pPr>
            <a:lvl3pPr marL="134115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3pPr>
            <a:lvl4pPr marL="2011726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4pPr>
            <a:lvl5pPr marL="2682301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5pPr>
            <a:lvl6pPr marL="3352876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6pPr>
            <a:lvl7pPr marL="4023451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7pPr>
            <a:lvl8pPr marL="4694027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8pPr>
            <a:lvl9pPr marL="5364602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4693"/>
            </a:lvl1pPr>
            <a:lvl2pPr>
              <a:defRPr sz="4107"/>
            </a:lvl2pPr>
            <a:lvl3pPr>
              <a:defRPr sz="3520"/>
            </a:lvl3pPr>
            <a:lvl4pPr>
              <a:defRPr sz="2933"/>
            </a:lvl4pPr>
            <a:lvl5pPr>
              <a:defRPr sz="2933"/>
            </a:lvl5pPr>
            <a:lvl6pPr>
              <a:defRPr sz="2933"/>
            </a:lvl6pPr>
            <a:lvl7pPr>
              <a:defRPr sz="2933"/>
            </a:lvl7pPr>
            <a:lvl8pPr>
              <a:defRPr sz="2933"/>
            </a:lvl8pPr>
            <a:lvl9pPr>
              <a:defRPr sz="29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 anchor="t"/>
          <a:lstStyle>
            <a:lvl1pPr marL="0" indent="0">
              <a:buNone/>
              <a:defRPr sz="4693"/>
            </a:lvl1pPr>
            <a:lvl2pPr marL="670575" indent="0">
              <a:buNone/>
              <a:defRPr sz="4107"/>
            </a:lvl2pPr>
            <a:lvl3pPr marL="1341150" indent="0">
              <a:buNone/>
              <a:defRPr sz="3520"/>
            </a:lvl3pPr>
            <a:lvl4pPr marL="2011726" indent="0">
              <a:buNone/>
              <a:defRPr sz="2933"/>
            </a:lvl4pPr>
            <a:lvl5pPr marL="2682301" indent="0">
              <a:buNone/>
              <a:defRPr sz="2933"/>
            </a:lvl5pPr>
            <a:lvl6pPr marL="3352876" indent="0">
              <a:buNone/>
              <a:defRPr sz="2933"/>
            </a:lvl6pPr>
            <a:lvl7pPr marL="4023451" indent="0">
              <a:buNone/>
              <a:defRPr sz="2933"/>
            </a:lvl7pPr>
            <a:lvl8pPr marL="4694027" indent="0">
              <a:buNone/>
              <a:defRPr sz="2933"/>
            </a:lvl8pPr>
            <a:lvl9pPr marL="5364602" indent="0">
              <a:buNone/>
              <a:defRPr sz="293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4115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88" indent="-335288" algn="l" defTabSz="134115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86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creenshot, rectangle, black, frame&#10;&#10;Description automatically generated">
            <a:extLst>
              <a:ext uri="{FF2B5EF4-FFF2-40B4-BE49-F238E27FC236}">
                <a16:creationId xmlns:a16="http://schemas.microsoft.com/office/drawing/2014/main" id="{56BF2FB2-E0A6-E745-9DB9-CF12C7D271B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4" t="4950" r="3425" b="4130"/>
          <a:stretch/>
        </p:blipFill>
        <p:spPr bwMode="auto">
          <a:xfrm rot="5400000">
            <a:off x="-907267" y="1255670"/>
            <a:ext cx="9660337" cy="74116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69BE9BD7-76AE-174A-8591-E135DFA68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59" y="266755"/>
            <a:ext cx="7180334" cy="365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69" tIns="45185" rIns="90369" bIns="45185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779"/>
          </a:p>
        </p:txBody>
      </p:sp>
      <p:pic>
        <p:nvPicPr>
          <p:cNvPr id="6" name="Picture 5" descr="A colorful garland with tassels&#10;&#10;Description automatically generated with low confidence">
            <a:extLst>
              <a:ext uri="{FF2B5EF4-FFF2-40B4-BE49-F238E27FC236}">
                <a16:creationId xmlns:a16="http://schemas.microsoft.com/office/drawing/2014/main" id="{82D311E0-31FF-F446-B7A7-38A9BE8057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173" y="689061"/>
            <a:ext cx="5994507" cy="1403236"/>
          </a:xfrm>
          <a:prstGeom prst="rect">
            <a:avLst/>
          </a:prstGeom>
        </p:spPr>
      </p:pic>
      <p:sp>
        <p:nvSpPr>
          <p:cNvPr id="7" name="Text Box 22">
            <a:extLst>
              <a:ext uri="{FF2B5EF4-FFF2-40B4-BE49-F238E27FC236}">
                <a16:creationId xmlns:a16="http://schemas.microsoft.com/office/drawing/2014/main" id="{C9E53F4E-295B-3148-994B-8788EBBB4157}"/>
              </a:ext>
            </a:extLst>
          </p:cNvPr>
          <p:cNvSpPr txBox="1"/>
          <p:nvPr/>
        </p:nvSpPr>
        <p:spPr>
          <a:xfrm>
            <a:off x="1893679" y="1997206"/>
            <a:ext cx="4243649" cy="44557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0369" tIns="45185" rIns="90369" bIns="451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latin typeface="Dreaming Outloud Pro"/>
                <a:ea typeface="Times New Roman" panose="02020603050405020304" pitchFamily="18" charset="0"/>
                <a:cs typeface="Dreaming Outloud Script Pro"/>
              </a:rPr>
              <a:t>March 17-March 28</a:t>
            </a:r>
            <a:endParaRPr lang="en-US" dirty="0">
              <a:latin typeface="Dreaming Outloud Pro"/>
              <a:ea typeface="Times New Roman" panose="02020603050405020304" pitchFamily="18" charset="0"/>
              <a:cs typeface="Dreaming Outloud Script Pro"/>
            </a:endParaRP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98ACAD1C-C847-7F42-91FE-722371E66C3D}"/>
              </a:ext>
            </a:extLst>
          </p:cNvPr>
          <p:cNvSpPr txBox="1"/>
          <p:nvPr/>
        </p:nvSpPr>
        <p:spPr>
          <a:xfrm>
            <a:off x="668396" y="2430806"/>
            <a:ext cx="6400025" cy="2428678"/>
          </a:xfrm>
          <a:prstGeom prst="rect">
            <a:avLst/>
          </a:prstGeom>
          <a:solidFill>
            <a:schemeClr val="lt1"/>
          </a:solidFill>
          <a:ln w="38100">
            <a:solidFill>
              <a:schemeClr val="tx1"/>
            </a:solidFill>
          </a:ln>
        </p:spPr>
        <p:txBody>
          <a:bodyPr rot="0" spcFirstLastPara="0" vert="horz" wrap="square" lIns="90369" tIns="45185" rIns="90369" bIns="451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u="sng" dirty="0">
                <a:latin typeface="Dreaming Outloud Script Pro"/>
                <a:ea typeface="Times New Roman" panose="02020603050405020304" pitchFamily="18" charset="0"/>
                <a:cs typeface="Dreaming Outloud Script Pro"/>
              </a:rPr>
              <a:t>Events and Activities:</a:t>
            </a:r>
            <a:endParaRPr lang="en-US" b="1" dirty="0">
              <a:latin typeface="Britannic Bold"/>
              <a:ea typeface="Times New Roman" panose="02020603050405020304" pitchFamily="18" charset="0"/>
            </a:endParaRPr>
          </a:p>
          <a:p>
            <a:pPr algn="ctr"/>
            <a:endParaRPr lang="en-US" sz="300" b="1" dirty="0"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b="1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March 17- </a:t>
            </a:r>
            <a:r>
              <a:rPr lang="en-US" sz="1100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DARE Camp Registration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b="1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March 18-21- </a:t>
            </a:r>
            <a:r>
              <a:rPr lang="en-US" sz="1100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Book Fair</a:t>
            </a:r>
            <a:endParaRPr lang="en-US" sz="1100" b="1" dirty="0"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b="1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March 19- </a:t>
            </a:r>
            <a:r>
              <a:rPr lang="en-US" sz="1100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End of 3</a:t>
            </a:r>
            <a:r>
              <a:rPr lang="en-US" sz="1100" baseline="30000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rd</a:t>
            </a:r>
            <a:r>
              <a:rPr lang="en-US" sz="1100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 9 Weeks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b="1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March 19- </a:t>
            </a:r>
            <a:r>
              <a:rPr lang="en-US" sz="1100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Spring Pictures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b="1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March 20- </a:t>
            </a:r>
            <a:r>
              <a:rPr lang="en-US" sz="1100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Spring Choir Concert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b="1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March 20- </a:t>
            </a:r>
            <a:r>
              <a:rPr lang="en-US" sz="1100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Family Night @5:00-7:15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b="1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March 21- </a:t>
            </a:r>
            <a:r>
              <a:rPr lang="en-US" sz="1100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World Down Syndrome Day (Rock Your Socks!)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b="1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March 26- </a:t>
            </a:r>
            <a:r>
              <a:rPr lang="en-US" sz="1100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American Village Field Trip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b="1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March 28- </a:t>
            </a:r>
            <a:r>
              <a:rPr lang="en-US" sz="1100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Kettle Points &amp; Popsicles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b="1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April 1- </a:t>
            </a:r>
            <a:r>
              <a:rPr lang="en-US" sz="1100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Report Cards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b="1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April 1, 2, 3- </a:t>
            </a:r>
            <a:r>
              <a:rPr lang="en-US" sz="1100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Reading ACAP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b="1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April 15, 16- </a:t>
            </a:r>
            <a:r>
              <a:rPr lang="en-US" sz="1100" dirty="0">
                <a:latin typeface="Dreaming Outloud Pro" panose="03050502040302030504" pitchFamily="66" charset="77"/>
                <a:ea typeface="AGCANYOUNOTLIGHT" panose="02000303000000000000" pitchFamily="2" charset="0"/>
                <a:cs typeface="Dreaming Outloud Pro" panose="03050502040302030504" pitchFamily="66" charset="77"/>
              </a:rPr>
              <a:t>Match ACAP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b="1" dirty="0"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endParaRPr lang="en-US" sz="1200" dirty="0"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5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highlight>
                <a:srgbClr val="FFFF00"/>
              </a:highlight>
              <a:latin typeface="Dreaming Outloud Pro" panose="03050502040302030504" pitchFamily="66" charset="77"/>
              <a:ea typeface="AGCANYOUNOTLIGHT" panose="02000303000000000000" pitchFamily="2" charset="0"/>
              <a:cs typeface="Dreaming Outloud Pro" panose="03050502040302030504" pitchFamily="66" charset="77"/>
            </a:endParaRPr>
          </a:p>
          <a:p>
            <a:endParaRPr lang="en-US" b="0" i="0" u="none" strike="noStrike" dirty="0">
              <a:effectLst/>
              <a:latin typeface="Britannic Bold"/>
              <a:ea typeface="AGCanYouNotLight" panose="02000303000000000000" pitchFamily="2" charset="0"/>
            </a:endParaRPr>
          </a:p>
          <a:p>
            <a:endParaRPr lang="en-US" sz="2000" dirty="0">
              <a:latin typeface="Dreaming Outloud Pro"/>
              <a:ea typeface="Times New Roman" panose="02020603050405020304" pitchFamily="18" charset="0"/>
              <a:cs typeface="Times New Roman"/>
            </a:endParaRPr>
          </a:p>
          <a:p>
            <a:endParaRPr lang="en-US" sz="1401" dirty="0">
              <a:latin typeface="Dreaming Outloud Pro"/>
              <a:ea typeface="Times New Roman" panose="02020603050405020304" pitchFamily="18" charset="0"/>
              <a:cs typeface="Times New Roman"/>
            </a:endParaRPr>
          </a:p>
          <a:p>
            <a:endParaRPr lang="en-US" sz="1401" dirty="0">
              <a:latin typeface="Dreaming Outloud Pro"/>
              <a:ea typeface="Times New Roman" panose="02020603050405020304" pitchFamily="18" charset="0"/>
              <a:cs typeface="Times New Roman"/>
            </a:endParaRPr>
          </a:p>
          <a:p>
            <a:endParaRPr lang="en-US" sz="1401" dirty="0">
              <a:latin typeface="Dreaming Outloud Pro"/>
              <a:ea typeface="Times New Roman" panose="02020603050405020304" pitchFamily="18" charset="0"/>
              <a:cs typeface="Times New Roman"/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053BC943-5100-F44D-94EA-CF27A4CABAF3}"/>
              </a:ext>
            </a:extLst>
          </p:cNvPr>
          <p:cNvSpPr txBox="1"/>
          <p:nvPr/>
        </p:nvSpPr>
        <p:spPr>
          <a:xfrm>
            <a:off x="811702" y="5096708"/>
            <a:ext cx="3972490" cy="2407291"/>
          </a:xfrm>
          <a:prstGeom prst="rect">
            <a:avLst/>
          </a:prstGeom>
          <a:solidFill>
            <a:schemeClr val="lt1"/>
          </a:solidFill>
          <a:ln w="38100">
            <a:solidFill>
              <a:prstClr val="black"/>
            </a:solidFill>
          </a:ln>
        </p:spPr>
        <p:txBody>
          <a:bodyPr rot="0" spcFirstLastPara="0" vert="horz" wrap="square" lIns="90369" tIns="45185" rIns="90369" bIns="451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50" u="sng" dirty="0">
                <a:latin typeface="Dreaming Outloud Script Pro"/>
                <a:ea typeface="Times New Roman" panose="02020603050405020304" pitchFamily="18" charset="0"/>
                <a:cs typeface="Dreaming Outloud Script Pro"/>
              </a:rPr>
              <a:t>What We’re Learning:</a:t>
            </a:r>
          </a:p>
          <a:p>
            <a:pPr algn="ctr"/>
            <a:endParaRPr lang="en-US" sz="1000" dirty="0">
              <a:highlight>
                <a:srgbClr val="FFFF00"/>
              </a:highlight>
              <a:latin typeface="Dreaming Outloud Script Pro"/>
              <a:ea typeface="Times New Roman" panose="02020603050405020304" pitchFamily="18" charset="0"/>
              <a:cs typeface="Dreaming Outloud Script Pro"/>
            </a:endParaRPr>
          </a:p>
          <a:p>
            <a:endParaRPr lang="en-US" sz="200" b="1" dirty="0">
              <a:highlight>
                <a:srgbClr val="FFFF00"/>
              </a:highlight>
              <a:latin typeface="Dreaming Outloud Pro"/>
              <a:ea typeface="Calibri"/>
              <a:cs typeface="Times New Roman"/>
            </a:endParaRPr>
          </a:p>
          <a:p>
            <a:r>
              <a:rPr lang="en-US" sz="1200" b="1" u="sng" dirty="0">
                <a:latin typeface="Dreaming Outloud Pro"/>
                <a:ea typeface="Calibri"/>
                <a:cs typeface="Times New Roman"/>
              </a:rPr>
              <a:t>Reading</a:t>
            </a:r>
            <a:r>
              <a:rPr lang="en-US" sz="1200" dirty="0">
                <a:latin typeface="Dreaming Outloud Pro"/>
                <a:ea typeface="Calibri"/>
                <a:cs typeface="Times New Roman"/>
              </a:rPr>
              <a:t>: main idea, author’s purpose and message, summarize, opinion text (author’s claim and evidence)</a:t>
            </a:r>
          </a:p>
          <a:p>
            <a:endParaRPr lang="en-US" sz="400" dirty="0">
              <a:highlight>
                <a:srgbClr val="FFFF00"/>
              </a:highlight>
              <a:latin typeface="Dreaming Outloud Pro"/>
              <a:ea typeface="Calibri"/>
              <a:cs typeface="Times New Roman"/>
            </a:endParaRPr>
          </a:p>
          <a:p>
            <a:r>
              <a:rPr lang="en-US" sz="1200" b="1" u="sng" dirty="0">
                <a:latin typeface="Dreaming Outloud Pro"/>
                <a:ea typeface="Calibri"/>
                <a:cs typeface="Times New Roman"/>
              </a:rPr>
              <a:t>Grammar:</a:t>
            </a:r>
            <a:r>
              <a:rPr lang="en-US" sz="1200" dirty="0">
                <a:latin typeface="Dreaming Outloud Pro"/>
                <a:ea typeface="Calibri"/>
                <a:cs typeface="Times New Roman"/>
              </a:rPr>
              <a:t> context clues, reviewing parts of speech</a:t>
            </a:r>
          </a:p>
          <a:p>
            <a:endParaRPr lang="en-US" sz="400" b="1" u="sng" dirty="0">
              <a:highlight>
                <a:srgbClr val="FFFF00"/>
              </a:highlight>
              <a:latin typeface="Dreaming Outloud Pro"/>
              <a:ea typeface="Calibri"/>
              <a:cs typeface="Times New Roman"/>
            </a:endParaRPr>
          </a:p>
          <a:p>
            <a:r>
              <a:rPr lang="en-US" sz="1200" b="1" u="sng" dirty="0">
                <a:latin typeface="Dreaming Outloud Pro"/>
                <a:ea typeface="Calibri"/>
                <a:cs typeface="Times New Roman"/>
              </a:rPr>
              <a:t>Writing</a:t>
            </a:r>
            <a:r>
              <a:rPr lang="en-US" sz="1200" dirty="0">
                <a:latin typeface="Dreaming Outloud Pro"/>
                <a:ea typeface="Calibri"/>
                <a:cs typeface="Times New Roman"/>
              </a:rPr>
              <a:t>: Argumentative</a:t>
            </a:r>
          </a:p>
          <a:p>
            <a:endParaRPr lang="en-US" sz="400" dirty="0">
              <a:highlight>
                <a:srgbClr val="FFFF00"/>
              </a:highlight>
              <a:latin typeface="Dreaming Outloud Pro"/>
              <a:ea typeface="Calibri"/>
              <a:cs typeface="Times New Roman"/>
            </a:endParaRPr>
          </a:p>
          <a:p>
            <a:r>
              <a:rPr lang="en-US" sz="1200" b="1" u="sng" dirty="0">
                <a:latin typeface="Dreaming Outloud Pro"/>
                <a:ea typeface="Calibri"/>
                <a:cs typeface="Times New Roman"/>
              </a:rPr>
              <a:t>Math</a:t>
            </a:r>
            <a:r>
              <a:rPr lang="en-US" sz="1200" b="1" dirty="0">
                <a:latin typeface="Dreaming Outloud Pro"/>
                <a:ea typeface="Calibri"/>
                <a:cs typeface="Times New Roman"/>
              </a:rPr>
              <a:t>: </a:t>
            </a:r>
            <a:r>
              <a:rPr lang="en-US" sz="1200" dirty="0">
                <a:latin typeface="Dreaming Outloud Pro"/>
                <a:ea typeface="Calibri"/>
                <a:cs typeface="Times New Roman"/>
              </a:rPr>
              <a:t>Customary Units &amp; Converting Measurements</a:t>
            </a:r>
          </a:p>
          <a:p>
            <a:endParaRPr lang="en-US" sz="400" dirty="0">
              <a:highlight>
                <a:srgbClr val="FFFF00"/>
              </a:highlight>
              <a:latin typeface="Dreaming Outloud Pro"/>
              <a:ea typeface="Calibri"/>
              <a:cs typeface="Times New Roman"/>
            </a:endParaRPr>
          </a:p>
          <a:p>
            <a:r>
              <a:rPr lang="en-US" sz="1200" b="1" u="sng" dirty="0">
                <a:latin typeface="Dreaming Outloud Pro"/>
                <a:ea typeface="Calibri"/>
                <a:cs typeface="Times New Roman"/>
              </a:rPr>
              <a:t>Science</a:t>
            </a:r>
            <a:r>
              <a:rPr lang="en-US" sz="1200" b="1" dirty="0">
                <a:latin typeface="Dreaming Outloud Pro"/>
                <a:ea typeface="Calibri"/>
                <a:cs typeface="Times New Roman"/>
              </a:rPr>
              <a:t>: </a:t>
            </a:r>
            <a:r>
              <a:rPr lang="en-US" sz="1200" dirty="0">
                <a:latin typeface="Dreaming Outloud Pro"/>
                <a:ea typeface="Calibri"/>
                <a:cs typeface="Times New Roman"/>
              </a:rPr>
              <a:t>Chemical Reactions</a:t>
            </a:r>
          </a:p>
          <a:p>
            <a:endParaRPr lang="en-US" sz="400" dirty="0">
              <a:highlight>
                <a:srgbClr val="FFFF00"/>
              </a:highlight>
              <a:latin typeface="Dreaming Outloud Pro"/>
              <a:cs typeface="Times New Roman"/>
            </a:endParaRPr>
          </a:p>
          <a:p>
            <a:r>
              <a:rPr lang="en-US" sz="1200" b="1" u="sng" dirty="0">
                <a:latin typeface="Dreaming Outloud Pro"/>
                <a:ea typeface="Times New Roman" panose="02020603050405020304" pitchFamily="18" charset="0"/>
                <a:cs typeface="Dreaming Outloud Pro"/>
              </a:rPr>
              <a:t>Social Studies</a:t>
            </a:r>
            <a:r>
              <a:rPr lang="en-US" sz="1200" dirty="0">
                <a:latin typeface="Dreaming Outloud Pro"/>
                <a:ea typeface="Times New Roman" panose="02020603050405020304" pitchFamily="18" charset="0"/>
                <a:cs typeface="Dreaming Outloud Pro"/>
              </a:rPr>
              <a:t>: Three Branches of Government </a:t>
            </a:r>
            <a:endParaRPr lang="en-US" sz="1200" dirty="0">
              <a:latin typeface="Times New Roman"/>
              <a:ea typeface="Times New Roman" panose="02020603050405020304" pitchFamily="18" charset="0"/>
            </a:endParaRPr>
          </a:p>
          <a:p>
            <a:endParaRPr lang="en-US" sz="118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EE156E39-5148-E54E-A3AE-1BEFDFAB94C3}"/>
              </a:ext>
            </a:extLst>
          </p:cNvPr>
          <p:cNvSpPr txBox="1"/>
          <p:nvPr/>
        </p:nvSpPr>
        <p:spPr>
          <a:xfrm>
            <a:off x="811703" y="7722286"/>
            <a:ext cx="3972490" cy="1513163"/>
          </a:xfrm>
          <a:prstGeom prst="rect">
            <a:avLst/>
          </a:prstGeom>
          <a:solidFill>
            <a:schemeClr val="lt1"/>
          </a:solidFill>
          <a:ln w="38100">
            <a:solidFill>
              <a:prstClr val="black"/>
            </a:solidFill>
          </a:ln>
        </p:spPr>
        <p:txBody>
          <a:bodyPr rot="0" spcFirstLastPara="0" vert="horz" wrap="square" lIns="90369" tIns="45185" rIns="90369" bIns="451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50" u="sng" dirty="0">
                <a:latin typeface="Dreaming Outloud Script Pro"/>
                <a:ea typeface="Times New Roman" panose="02020603050405020304" pitchFamily="18" charset="0"/>
                <a:cs typeface="Dreaming Outloud Script Pro"/>
              </a:rPr>
              <a:t>Pick a Nightly To-Do:</a:t>
            </a:r>
            <a:endParaRPr lang="en-US" sz="2150" dirty="0">
              <a:latin typeface="Dreaming Outloud Script Pro"/>
              <a:ea typeface="Times New Roman" panose="02020603050405020304" pitchFamily="18" charset="0"/>
              <a:cs typeface="Dreaming Outloud Script Pro"/>
            </a:endParaRPr>
          </a:p>
          <a:p>
            <a:pPr algn="ctr">
              <a:tabLst>
                <a:tab pos="451848" algn="l"/>
              </a:tabLst>
            </a:pPr>
            <a:endParaRPr lang="en-US" sz="500" dirty="0">
              <a:latin typeface="Dreaming Outloud Pro"/>
              <a:ea typeface="Calibri" panose="020F0502020204030204" pitchFamily="34" charset="0"/>
              <a:cs typeface="Times New Roman"/>
            </a:endParaRPr>
          </a:p>
          <a:p>
            <a:pPr algn="ctr">
              <a:tabLst>
                <a:tab pos="451848" algn="l"/>
              </a:tabLst>
            </a:pPr>
            <a:r>
              <a:rPr lang="en-US" sz="1300" dirty="0">
                <a:latin typeface="Dreaming Outloud Pro"/>
                <a:ea typeface="Calibri" panose="020F0502020204030204" pitchFamily="34" charset="0"/>
                <a:cs typeface="Times New Roman"/>
              </a:rPr>
              <a:t>1. Read for 20 minutes</a:t>
            </a:r>
            <a:endParaRPr lang="en-US" sz="1300" dirty="0">
              <a:latin typeface="Dreaming Outloud Pro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451848" algn="l"/>
              </a:tabLst>
            </a:pPr>
            <a:r>
              <a:rPr lang="en-US" sz="1300" dirty="0">
                <a:latin typeface="Dreaming Outloud Pro"/>
                <a:ea typeface="Calibri" panose="020F0502020204030204" pitchFamily="34" charset="0"/>
                <a:cs typeface="Times New Roman"/>
              </a:rPr>
              <a:t>2. Study vocabulary and grammar </a:t>
            </a:r>
            <a:endParaRPr lang="en-US" sz="1300" dirty="0">
              <a:latin typeface="Dreaming Outloud Pro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300" dirty="0">
                <a:latin typeface="Dreaming Outloud Pro"/>
                <a:ea typeface="Times New Roman" panose="02020603050405020304" pitchFamily="18" charset="0"/>
                <a:cs typeface="Times New Roman"/>
              </a:rPr>
              <a:t>3. Extra math practice sheet</a:t>
            </a:r>
          </a:p>
          <a:p>
            <a:pPr algn="ctr"/>
            <a:r>
              <a:rPr lang="en-US" sz="1300" dirty="0">
                <a:latin typeface="Dreaming Outloud Pro"/>
                <a:ea typeface="Times New Roman" panose="02020603050405020304" pitchFamily="18" charset="0"/>
                <a:cs typeface="Times New Roman"/>
              </a:rPr>
              <a:t>4. Review basic multiplication facts</a:t>
            </a:r>
          </a:p>
          <a:p>
            <a:pPr algn="ctr"/>
            <a:r>
              <a:rPr lang="en-US" sz="1300" dirty="0">
                <a:latin typeface="Dreaming Outloud Pro"/>
                <a:ea typeface="Times New Roman" panose="02020603050405020304" pitchFamily="18" charset="0"/>
                <a:cs typeface="Times New Roman"/>
              </a:rPr>
              <a:t>5. IXL</a:t>
            </a:r>
          </a:p>
          <a:p>
            <a:pPr algn="ctr"/>
            <a:endParaRPr lang="en-US" sz="1187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187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87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F13C7331-D94C-4145-B7B0-AC287509848B}"/>
              </a:ext>
            </a:extLst>
          </p:cNvPr>
          <p:cNvSpPr txBox="1"/>
          <p:nvPr/>
        </p:nvSpPr>
        <p:spPr>
          <a:xfrm>
            <a:off x="4942181" y="5077771"/>
            <a:ext cx="2126240" cy="2426228"/>
          </a:xfrm>
          <a:prstGeom prst="rect">
            <a:avLst/>
          </a:prstGeom>
          <a:solidFill>
            <a:schemeClr val="lt1"/>
          </a:solidFill>
          <a:ln w="38100">
            <a:solidFill>
              <a:prstClr val="black"/>
            </a:solidFill>
          </a:ln>
        </p:spPr>
        <p:txBody>
          <a:bodyPr rot="0" spcFirstLastPara="0" vert="horz" wrap="square" lIns="90369" tIns="45185" rIns="90369" bIns="451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u="sng" dirty="0">
                <a:latin typeface="Dreaming Outloud Script Pro"/>
                <a:ea typeface="Times New Roman" panose="02020603050405020304" pitchFamily="18" charset="0"/>
                <a:cs typeface="Dreaming Outloud Script Pro"/>
              </a:rPr>
              <a:t>Tests/Quizzes:</a:t>
            </a:r>
            <a:endParaRPr lang="en-US" dirty="0">
              <a:latin typeface="Dreaming Outloud Script Pro"/>
              <a:ea typeface="Times New Roman" panose="02020603050405020304" pitchFamily="18" charset="0"/>
              <a:cs typeface="Dreaming Outloud Script Pro"/>
            </a:endParaRPr>
          </a:p>
          <a:p>
            <a:endParaRPr lang="en-US" sz="300" b="1" dirty="0">
              <a:latin typeface="Dreaming Outloud Pro"/>
              <a:ea typeface="Calibri"/>
              <a:cs typeface="Times New Roman"/>
            </a:endParaRPr>
          </a:p>
          <a:p>
            <a:r>
              <a:rPr lang="en-US" sz="1400" b="1" dirty="0">
                <a:latin typeface="Dreaming Outloud Pro"/>
                <a:ea typeface="Calibri"/>
                <a:cs typeface="Times New Roman"/>
              </a:rPr>
              <a:t>Reading: </a:t>
            </a:r>
            <a:r>
              <a:rPr lang="en-US" sz="1400" dirty="0">
                <a:latin typeface="Dreaming Outloud Pro"/>
                <a:ea typeface="Calibri"/>
                <a:cs typeface="Times New Roman"/>
              </a:rPr>
              <a:t>3/21</a:t>
            </a:r>
            <a:endParaRPr lang="en-US" sz="1400" dirty="0">
              <a:latin typeface="Calibri" panose="020F0502020204030204"/>
              <a:ea typeface="Calibri"/>
              <a:cs typeface="Calibri"/>
            </a:endParaRPr>
          </a:p>
          <a:p>
            <a:r>
              <a:rPr lang="en-US" sz="1400" b="1" dirty="0">
                <a:latin typeface="Dreaming Outloud Pro"/>
                <a:ea typeface="Calibri"/>
                <a:cs typeface="Times New Roman"/>
              </a:rPr>
              <a:t>Vocabulary: </a:t>
            </a:r>
            <a:r>
              <a:rPr lang="en-US" sz="1400" dirty="0">
                <a:latin typeface="Dreaming Outloud Pro"/>
                <a:ea typeface="Calibri"/>
                <a:cs typeface="Times New Roman"/>
              </a:rPr>
              <a:t>3/28</a:t>
            </a:r>
          </a:p>
          <a:p>
            <a:r>
              <a:rPr lang="en-US" sz="1400" b="1" dirty="0">
                <a:latin typeface="Dreaming Outloud Pro"/>
                <a:ea typeface="Calibri"/>
                <a:cs typeface="Times New Roman"/>
              </a:rPr>
              <a:t>Grammar: </a:t>
            </a:r>
            <a:r>
              <a:rPr lang="en-US" sz="1400" dirty="0">
                <a:latin typeface="Dreaming Outloud Pro"/>
                <a:ea typeface="Calibri"/>
                <a:cs typeface="Times New Roman"/>
              </a:rPr>
              <a:t>TBD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dirty="0">
                <a:latin typeface="Dreaming Outloud Pro"/>
                <a:ea typeface="Calibri"/>
                <a:cs typeface="Times New Roman"/>
              </a:rPr>
              <a:t>Math: </a:t>
            </a:r>
            <a:r>
              <a:rPr lang="en-US" sz="1400" dirty="0">
                <a:latin typeface="Dreaming Outloud Pro"/>
                <a:ea typeface="Calibri"/>
                <a:cs typeface="Times New Roman"/>
              </a:rPr>
              <a:t>3/25 </a:t>
            </a:r>
            <a:r>
              <a:rPr lang="en-US" sz="1000" dirty="0">
                <a:latin typeface="Dreaming Outloud Pro"/>
                <a:ea typeface="Calibri"/>
                <a:cs typeface="Times New Roman"/>
              </a:rPr>
              <a:t>(Topic 12), </a:t>
            </a:r>
            <a:r>
              <a:rPr lang="en-US" sz="1400" dirty="0">
                <a:latin typeface="Dreaming Outloud Pro"/>
                <a:ea typeface="Calibri"/>
                <a:cs typeface="Times New Roman"/>
              </a:rPr>
              <a:t>4/2 </a:t>
            </a:r>
            <a:r>
              <a:rPr lang="en-US" sz="1000" dirty="0">
                <a:latin typeface="Dreaming Outloud Pro"/>
                <a:ea typeface="Calibri"/>
                <a:cs typeface="Times New Roman"/>
              </a:rPr>
              <a:t>(Topic 13), </a:t>
            </a:r>
            <a:r>
              <a:rPr lang="en-US" sz="1400" dirty="0">
                <a:latin typeface="Dreaming Outloud Pro"/>
                <a:ea typeface="Calibri"/>
                <a:cs typeface="Times New Roman"/>
              </a:rPr>
              <a:t>4/9</a:t>
            </a:r>
            <a:r>
              <a:rPr lang="en-US" sz="1000" dirty="0">
                <a:latin typeface="Dreaming Outloud Pro"/>
                <a:ea typeface="Calibri"/>
                <a:cs typeface="Times New Roman"/>
              </a:rPr>
              <a:t> (Topic 14)</a:t>
            </a:r>
          </a:p>
          <a:p>
            <a:r>
              <a:rPr lang="en-US" sz="1400" b="1" dirty="0">
                <a:latin typeface="Dreaming Outloud Pro"/>
                <a:ea typeface="Calibri"/>
                <a:cs typeface="Times New Roman"/>
              </a:rPr>
              <a:t>Science: </a:t>
            </a:r>
            <a:r>
              <a:rPr lang="en-US" sz="1400" dirty="0">
                <a:latin typeface="Dreaming Outloud Pro"/>
                <a:ea typeface="Calibri"/>
                <a:cs typeface="Times New Roman"/>
              </a:rPr>
              <a:t>3/21, 3/26</a:t>
            </a:r>
          </a:p>
          <a:p>
            <a:r>
              <a:rPr lang="en-US" sz="1400" b="1" dirty="0">
                <a:latin typeface="Dreaming Outloud Pro"/>
                <a:ea typeface="Calibri"/>
                <a:cs typeface="Times New Roman"/>
              </a:rPr>
              <a:t>Social Studies: </a:t>
            </a:r>
            <a:r>
              <a:rPr lang="en-US" sz="1400" dirty="0">
                <a:latin typeface="Dreaming Outloud Pro"/>
                <a:ea typeface="Calibri"/>
                <a:cs typeface="Times New Roman"/>
              </a:rPr>
              <a:t>3/27</a:t>
            </a: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60BD2EC0-6646-894C-8C53-C757F6FD1724}"/>
              </a:ext>
            </a:extLst>
          </p:cNvPr>
          <p:cNvSpPr txBox="1"/>
          <p:nvPr/>
        </p:nvSpPr>
        <p:spPr>
          <a:xfrm rot="278131">
            <a:off x="8782353" y="13133469"/>
            <a:ext cx="1896504" cy="193980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0369" tIns="45185" rIns="90369" bIns="451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87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187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315A2EB9-D3D8-324C-BA4B-E9879A6BB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5302" y="5532168"/>
            <a:ext cx="182568" cy="365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369" tIns="45185" rIns="90369" bIns="45185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779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55006B-248E-954C-9B2B-493A3B0390C6}"/>
              </a:ext>
            </a:extLst>
          </p:cNvPr>
          <p:cNvSpPr txBox="1"/>
          <p:nvPr/>
        </p:nvSpPr>
        <p:spPr>
          <a:xfrm rot="21060000">
            <a:off x="5024811" y="3948119"/>
            <a:ext cx="1960980" cy="522140"/>
          </a:xfrm>
          <a:prstGeom prst="rect">
            <a:avLst/>
          </a:prstGeom>
          <a:noFill/>
        </p:spPr>
        <p:txBody>
          <a:bodyPr wrap="square" lIns="90369" tIns="45185" rIns="90369" bIns="45185" rtlCol="0" anchor="t">
            <a:spAutoFit/>
          </a:bodyPr>
          <a:lstStyle/>
          <a:p>
            <a:pPr algn="ctr"/>
            <a:r>
              <a:rPr lang="en-US" sz="1400" dirty="0">
                <a:latin typeface="Dreaming Outloud Pro"/>
                <a:ea typeface="AGDRYSHAMPOO" panose="02000603000000000000" pitchFamily="2" charset="0"/>
                <a:cs typeface="Dreaming Outloud Pro"/>
              </a:rPr>
              <a:t>Wear kettle colors </a:t>
            </a:r>
            <a:endParaRPr lang="en-US" sz="1400" dirty="0">
              <a:cs typeface="Calibri"/>
            </a:endParaRPr>
          </a:p>
          <a:p>
            <a:pPr algn="ctr"/>
            <a:r>
              <a:rPr lang="en-US" sz="1400" dirty="0">
                <a:latin typeface="Dreaming Outloud Pro"/>
                <a:ea typeface="AGDRYSHAMPOO" panose="02000603000000000000" pitchFamily="2" charset="0"/>
                <a:cs typeface="Dreaming Outloud Pro"/>
              </a:rPr>
              <a:t>on Thursday! </a:t>
            </a:r>
            <a:endParaRPr lang="en-US" sz="1400" dirty="0">
              <a:latin typeface="Dreaming Outloud Pro"/>
              <a:ea typeface="Calibri" panose="020F0502020204030204"/>
              <a:cs typeface="Dreaming Outloud Pro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557128-3C32-0D40-9501-9100C555E82D}"/>
              </a:ext>
            </a:extLst>
          </p:cNvPr>
          <p:cNvSpPr txBox="1"/>
          <p:nvPr/>
        </p:nvSpPr>
        <p:spPr>
          <a:xfrm>
            <a:off x="6557581" y="4789682"/>
            <a:ext cx="272601" cy="639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779"/>
          </a:p>
          <a:p>
            <a:endParaRPr lang="en-US" sz="1779"/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A0A0A9DB-4EB1-C042-AED7-38F72AD64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060" y="3273986"/>
            <a:ext cx="1220861" cy="689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866C24C-237E-214A-8543-66789B943682}"/>
              </a:ext>
            </a:extLst>
          </p:cNvPr>
          <p:cNvSpPr txBox="1"/>
          <p:nvPr/>
        </p:nvSpPr>
        <p:spPr>
          <a:xfrm>
            <a:off x="5290473" y="8683651"/>
            <a:ext cx="516165" cy="36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779"/>
          </a:p>
        </p:txBody>
      </p:sp>
      <p:pic>
        <p:nvPicPr>
          <p:cNvPr id="19" name="Picture 18" descr="A qr code with blue text&#10;&#10;Description automatically generated">
            <a:extLst>
              <a:ext uri="{FF2B5EF4-FFF2-40B4-BE49-F238E27FC236}">
                <a16:creationId xmlns:a16="http://schemas.microsoft.com/office/drawing/2014/main" id="{FF59E06A-B77E-177D-97D7-74FCCA83F7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789" y="8341547"/>
            <a:ext cx="851716" cy="85517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A5A795D-D9F6-3912-13C4-E2B0437667AC}"/>
              </a:ext>
            </a:extLst>
          </p:cNvPr>
          <p:cNvSpPr txBox="1"/>
          <p:nvPr/>
        </p:nvSpPr>
        <p:spPr>
          <a:xfrm>
            <a:off x="4996042" y="7641262"/>
            <a:ext cx="207237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Historical" pitchFamily="2" charset="0"/>
              </a:rPr>
              <a:t>American Village</a:t>
            </a:r>
          </a:p>
          <a:p>
            <a:pPr algn="ctr"/>
            <a:r>
              <a:rPr lang="en-US" sz="1100" dirty="0">
                <a:latin typeface="KG Miss Kindergarten" panose="02000000000000000000" pitchFamily="2" charset="77"/>
              </a:rPr>
              <a:t>3/26</a:t>
            </a:r>
            <a:endParaRPr lang="en-US" sz="2800" dirty="0">
              <a:latin typeface="Historical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872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E89A910-1619-9EBE-A58C-69B27CBC4E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067576"/>
              </p:ext>
            </p:extLst>
          </p:nvPr>
        </p:nvGraphicFramePr>
        <p:xfrm>
          <a:off x="44927" y="44903"/>
          <a:ext cx="7672505" cy="9974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6711">
                  <a:extLst>
                    <a:ext uri="{9D8B030D-6E8A-4147-A177-3AD203B41FA5}">
                      <a16:colId xmlns:a16="http://schemas.microsoft.com/office/drawing/2014/main" val="2422438975"/>
                    </a:ext>
                  </a:extLst>
                </a:gridCol>
                <a:gridCol w="3815794">
                  <a:extLst>
                    <a:ext uri="{9D8B030D-6E8A-4147-A177-3AD203B41FA5}">
                      <a16:colId xmlns:a16="http://schemas.microsoft.com/office/drawing/2014/main" val="2897598096"/>
                    </a:ext>
                  </a:extLst>
                </a:gridCol>
              </a:tblGrid>
              <a:tr h="906782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Dreaming Outloud Script Pro" panose="03050502040304050704" pitchFamily="66" charset="77"/>
                        <a:ea typeface="AGDRYSHAMPOO" panose="02000603000000000000" pitchFamily="2" charset="0"/>
                        <a:cs typeface="Dreaming Outloud Script Pro" panose="03050502040304050704" pitchFamily="66" charset="77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  <a:latin typeface="Dreaming Outloud Script Pro" panose="03050502040304050704" pitchFamily="66" charset="77"/>
                          <a:ea typeface="AGDRYSHAMPOO" panose="02000603000000000000" pitchFamily="2" charset="0"/>
                          <a:cs typeface="Dreaming Outloud Script Pro" panose="03050502040304050704" pitchFamily="66" charset="77"/>
                        </a:rPr>
                        <a:t>Vocabulary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Dreaming Outloud Script Pro" panose="03050502040304050704" pitchFamily="66" charset="77"/>
                        <a:ea typeface="AGDRYSHAMPOO" panose="02000603000000000000" pitchFamily="2" charset="0"/>
                        <a:cs typeface="Dreaming Outloud Script Pro" panose="03050502040304050704" pitchFamily="66" charset="77"/>
                      </a:endParaRPr>
                    </a:p>
                  </a:txBody>
                  <a:tcPr marL="48079" marR="480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  <a:latin typeface="AGDRYSHAMPOO"/>
                          <a:ea typeface="AGDRYSHAMPOO" panose="02000603000000000000" pitchFamily="2" charset="0"/>
                        </a:rPr>
                        <a:t>Vocabulary</a:t>
                      </a:r>
                      <a:endParaRPr lang="en-US" sz="1500">
                        <a:solidFill>
                          <a:schemeClr val="tx1"/>
                        </a:solidFill>
                        <a:effectLst/>
                        <a:latin typeface="AGDRYSHAMPOO"/>
                        <a:ea typeface="AGDRYSHAMPOO" panose="02000603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48079" marR="480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992031"/>
                  </a:ext>
                </a:extLst>
              </a:tr>
              <a:tr h="9067820">
                <a:tc>
                  <a:txBody>
                    <a:bodyPr/>
                    <a:lstStyle/>
                    <a:p>
                      <a:pPr marL="0" marR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800" b="1" i="0" u="sng" strike="noStrike" noProof="0" dirty="0">
                        <a:solidFill>
                          <a:schemeClr val="tx1"/>
                        </a:solidFill>
                        <a:effectLst/>
                        <a:latin typeface="AGDRYSHAMPOO"/>
                        <a:ea typeface="AGDRYSHAMPOO" panose="02000603000000000000" pitchFamily="2" charset="0"/>
                      </a:endParaRPr>
                    </a:p>
                    <a:p>
                      <a:pPr marL="0" marR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800" b="1" i="0" u="sng" strike="noStrike" noProof="0" dirty="0">
                        <a:solidFill>
                          <a:schemeClr val="tx1"/>
                        </a:solidFill>
                        <a:effectLst/>
                        <a:latin typeface="AGDRYSHAMPOO"/>
                        <a:ea typeface="AGDRYSHAMPOO" panose="02000603000000000000" pitchFamily="2" charset="0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u="sng" kern="1200" dirty="0">
                          <a:solidFill>
                            <a:schemeClr val="tx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abrupt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- </a:t>
                      </a:r>
                      <a:r>
                        <a:rPr lang="en-US" sz="2800" b="0" kern="1200" dirty="0">
                          <a:solidFill>
                            <a:schemeClr val="tx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sudden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Dreaming Outloud Pro" panose="03050502040302030504" pitchFamily="66" charset="77"/>
                        <a:ea typeface="+mn-ea"/>
                        <a:cs typeface="Dreaming Outloud Pro" panose="03050502040302030504" pitchFamily="66" charset="77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u="sng" kern="1200" dirty="0">
                          <a:solidFill>
                            <a:schemeClr val="tx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gash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- </a:t>
                      </a:r>
                      <a:r>
                        <a:rPr lang="en-US" sz="2800" b="0" kern="1200" dirty="0">
                          <a:solidFill>
                            <a:schemeClr val="tx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a long deep cut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Dreaming Outloud Pro" panose="03050502040302030504" pitchFamily="66" charset="77"/>
                        <a:ea typeface="+mn-ea"/>
                        <a:cs typeface="Dreaming Outloud Pro" panose="03050502040302030504" pitchFamily="66" charset="77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u="sng" kern="1200" dirty="0">
                          <a:solidFill>
                            <a:schemeClr val="tx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humid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- </a:t>
                      </a:r>
                      <a:r>
                        <a:rPr lang="en-US" sz="2800" b="0" kern="1200" dirty="0">
                          <a:solidFill>
                            <a:schemeClr val="tx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damp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Dreaming Outloud Pro" panose="03050502040302030504" pitchFamily="66" charset="77"/>
                        <a:ea typeface="+mn-ea"/>
                        <a:cs typeface="Dreaming Outloud Pro" panose="03050502040302030504" pitchFamily="66" charset="77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u="sng" kern="1200" dirty="0">
                          <a:solidFill>
                            <a:schemeClr val="tx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jot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- </a:t>
                      </a:r>
                      <a:r>
                        <a:rPr lang="en-US" sz="2800" b="0" kern="1200" dirty="0">
                          <a:solidFill>
                            <a:schemeClr val="tx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to make a brief note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Dreaming Outloud Pro" panose="03050502040302030504" pitchFamily="66" charset="77"/>
                        <a:ea typeface="+mn-ea"/>
                        <a:cs typeface="Dreaming Outloud Pro" panose="03050502040302030504" pitchFamily="66" charset="77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u="sng" kern="1200" dirty="0">
                          <a:solidFill>
                            <a:schemeClr val="tx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convene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- </a:t>
                      </a:r>
                      <a:r>
                        <a:rPr lang="en-US" sz="2800" b="0" kern="1200" dirty="0">
                          <a:solidFill>
                            <a:schemeClr val="tx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to come together in a group</a:t>
                      </a:r>
                    </a:p>
                  </a:txBody>
                  <a:tcPr marL="48079" marR="480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endParaRPr lang="en-US" sz="1800" b="1" dirty="0">
                        <a:latin typeface="Dreaming Outloud Pro" panose="03050502040302030504" pitchFamily="66" charset="77"/>
                        <a:cs typeface="Dreaming Outloud Pro" panose="03050502040302030504" pitchFamily="66" charset="77"/>
                      </a:endParaRP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endParaRPr lang="en-US" sz="1800" b="1" dirty="0">
                        <a:latin typeface="Dreaming Outloud Pro" panose="03050502040302030504" pitchFamily="66" charset="77"/>
                        <a:cs typeface="Dreaming Outloud Pro" panose="03050502040302030504" pitchFamily="66" charset="77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u="sng" kern="1200" dirty="0">
                          <a:solidFill>
                            <a:schemeClr val="dk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beloved</a:t>
                      </a:r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-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 dearly loved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US" sz="28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Dreaming Outloud Pro" panose="03050502040302030504" pitchFamily="66" charset="77"/>
                        <a:ea typeface="+mn-ea"/>
                        <a:cs typeface="Dreaming Outloud Pro" panose="03050502040302030504" pitchFamily="66" charset="77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u="sng" kern="1200" dirty="0">
                          <a:solidFill>
                            <a:schemeClr val="dk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gripe</a:t>
                      </a:r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-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 to complain</a:t>
                      </a:r>
                    </a:p>
                    <a:p>
                      <a:endParaRPr lang="en-US" sz="28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Dreaming Outloud Pro" panose="03050502040302030504" pitchFamily="66" charset="77"/>
                        <a:ea typeface="+mn-ea"/>
                        <a:cs typeface="Dreaming Outloud Pro" panose="03050502040302030504" pitchFamily="66" charset="77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u="sng" kern="1200" dirty="0">
                          <a:solidFill>
                            <a:schemeClr val="dk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reflect</a:t>
                      </a:r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-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 to think carefully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US" sz="28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Dreaming Outloud Pro" panose="03050502040302030504" pitchFamily="66" charset="77"/>
                        <a:ea typeface="+mn-ea"/>
                        <a:cs typeface="Dreaming Outloud Pro" panose="03050502040302030504" pitchFamily="66" charset="77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u="sng" kern="1200" dirty="0">
                          <a:solidFill>
                            <a:schemeClr val="dk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acquaintance</a:t>
                      </a:r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-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 a person that one knows slightly but not well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Dreaming Outloud Pro" panose="03050502040302030504" pitchFamily="66" charset="77"/>
                        <a:ea typeface="+mn-ea"/>
                        <a:cs typeface="Dreaming Outloud Pro" panose="03050502040302030504" pitchFamily="66" charset="77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u="sng" kern="1200" dirty="0">
                          <a:solidFill>
                            <a:schemeClr val="dk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colossal</a:t>
                      </a:r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-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Dreaming Outloud Pro" panose="03050502040302030504" pitchFamily="66" charset="77"/>
                          <a:ea typeface="+mn-ea"/>
                          <a:cs typeface="Dreaming Outloud Pro" panose="03050502040302030504" pitchFamily="66" charset="77"/>
                        </a:rPr>
                        <a:t> very great in size</a:t>
                      </a:r>
                    </a:p>
                  </a:txBody>
                  <a:tcPr marL="48079" marR="480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2274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704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8877</TotalTime>
  <Words>258</Words>
  <Application>Microsoft Office PowerPoint</Application>
  <PresentationFormat>Custom</PresentationFormat>
  <Paragraphs>112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Sheets, Jenny</cp:lastModifiedBy>
  <cp:revision>69</cp:revision>
  <cp:lastPrinted>2024-12-06T18:49:32Z</cp:lastPrinted>
  <dcterms:created xsi:type="dcterms:W3CDTF">2024-02-26T16:51:22Z</dcterms:created>
  <dcterms:modified xsi:type="dcterms:W3CDTF">2025-03-21T18:49:38Z</dcterms:modified>
</cp:coreProperties>
</file>